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89" r:id="rId4"/>
    <p:sldId id="259" r:id="rId5"/>
    <p:sldId id="290" r:id="rId6"/>
    <p:sldId id="258" r:id="rId7"/>
    <p:sldId id="260" r:id="rId8"/>
    <p:sldId id="261" r:id="rId9"/>
    <p:sldId id="264" r:id="rId10"/>
    <p:sldId id="274" r:id="rId11"/>
    <p:sldId id="275" r:id="rId12"/>
    <p:sldId id="277" r:id="rId13"/>
    <p:sldId id="262" r:id="rId14"/>
    <p:sldId id="263" r:id="rId15"/>
    <p:sldId id="284" r:id="rId16"/>
    <p:sldId id="285" r:id="rId17"/>
    <p:sldId id="279" r:id="rId18"/>
    <p:sldId id="291" r:id="rId19"/>
    <p:sldId id="292" r:id="rId20"/>
    <p:sldId id="265" r:id="rId21"/>
    <p:sldId id="286" r:id="rId22"/>
    <p:sldId id="267" r:id="rId23"/>
    <p:sldId id="288" r:id="rId24"/>
    <p:sldId id="266" r:id="rId25"/>
    <p:sldId id="287" r:id="rId26"/>
    <p:sldId id="281" r:id="rId27"/>
    <p:sldId id="268" r:id="rId28"/>
    <p:sldId id="283" r:id="rId29"/>
    <p:sldId id="271" r:id="rId30"/>
    <p:sldId id="29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1"/>
    <p:restoredTop sz="94071"/>
  </p:normalViewPr>
  <p:slideViewPr>
    <p:cSldViewPr snapToGrid="0" snapToObjects="1">
      <p:cViewPr varScale="1">
        <p:scale>
          <a:sx n="78" d="100"/>
          <a:sy n="78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DE61-F8D3-604D-BE5D-A2AD3E35ACB7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A98CF-8574-3648-8335-3197ACFBE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1EDDC-D259-4948-84B8-11DCBB66D19E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8BEF4-2B0F-3F41-8FA8-D9CCEA5D2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.stackexchange.com/questions/41704/how-and-why-do-normalization-and-feature-scaling-wor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hyperlink" Target="http://scikit-learn.org/stable/modules/clustering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ippy.com/" TargetMode="External"/><Relationship Id="rId3" Type="http://schemas.openxmlformats.org/officeDocument/2006/relationships/hyperlink" Target="https://research.google.com/pubs/pub37745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courses.science.psu.edu/stat510/node/77" TargetMode="External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holt-winters-forecast-using-ggplot2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ksis.bilkent.edu.tr/pdf/files/7875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hastie/ElemStatLearn/" TargetMode="External"/><Relationship Id="rId4" Type="http://schemas.openxmlformats.org/officeDocument/2006/relationships/hyperlink" Target="https://www.researchgate.net/publication/288063737_MixSim_An_R_Package_for_Simulating_Data_to_Study_Performance_of_Clustering_Algorithms" TargetMode="External"/><Relationship Id="rId5" Type="http://schemas.openxmlformats.org/officeDocument/2006/relationships/hyperlink" Target="https://cran.r-project.org/web/packages/corrplot/vignettes/corrplot-intro.html" TargetMode="External"/><Relationship Id="rId6" Type="http://schemas.openxmlformats.org/officeDocument/2006/relationships/hyperlink" Target="https://www.tidyverse.org/" TargetMode="External"/><Relationship Id="rId7" Type="http://schemas.openxmlformats.org/officeDocument/2006/relationships/hyperlink" Target="http://ggplot2.tidyverse.org/index.html" TargetMode="External"/><Relationship Id="rId8" Type="http://schemas.openxmlformats.org/officeDocument/2006/relationships/hyperlink" Target="https://cran.r-project.org/web/packages/amap/amap.pdf" TargetMode="External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intingchou.com/" TargetMode="External"/><Relationship Id="rId3" Type="http://schemas.openxmlformats.org/officeDocument/2006/relationships/hyperlink" Target="https://github.com/choux130/EU_TSClustering_10111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Time Series Clustering with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Yin-Ting (Ting) Chou</a:t>
            </a:r>
          </a:p>
        </p:txBody>
      </p:sp>
    </p:spTree>
    <p:extLst>
      <p:ext uri="{BB962C8B-B14F-4D97-AF65-F5344CB8AC3E}">
        <p14:creationId xmlns:p14="http://schemas.microsoft.com/office/powerpoint/2010/main" val="14415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Noticed </a:t>
            </a:r>
            <a:endParaRPr lang="en-US" sz="2800" dirty="0" smtClean="0"/>
          </a:p>
          <a:p>
            <a:pPr marL="845820" lvl="1" indent="-342900">
              <a:buFont typeface="+mj-lt"/>
              <a:buAutoNum type="arabicPeriod" startAt="2"/>
            </a:pPr>
            <a:r>
              <a:rPr lang="en-US" sz="2400" dirty="0" smtClean="0"/>
              <a:t>How to choose the correct number of clusters ?</a:t>
            </a:r>
            <a:r>
              <a:rPr lang="en-US" sz="2400" dirty="0" smtClean="0"/>
              <a:t> </a:t>
            </a:r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r>
              <a:rPr lang="en-US" b="1" dirty="0" smtClean="0"/>
              <a:t>TOTAL</a:t>
            </a:r>
            <a:r>
              <a:rPr lang="en-US" dirty="0" smtClean="0"/>
              <a:t> Sum </a:t>
            </a:r>
            <a:r>
              <a:rPr lang="en-US" dirty="0"/>
              <a:t>of Squares = </a:t>
            </a:r>
            <a:r>
              <a:rPr lang="en-US" b="1" dirty="0" smtClean="0"/>
              <a:t>WITHIN</a:t>
            </a:r>
            <a:r>
              <a:rPr lang="en-US" dirty="0" smtClean="0"/>
              <a:t> </a:t>
            </a:r>
            <a:r>
              <a:rPr lang="en-US" dirty="0"/>
              <a:t>Groups SS + </a:t>
            </a:r>
            <a:r>
              <a:rPr lang="en-US" b="1" dirty="0" smtClean="0"/>
              <a:t>BETWEEN</a:t>
            </a:r>
            <a:r>
              <a:rPr lang="en-US" dirty="0" smtClean="0"/>
              <a:t> </a:t>
            </a:r>
            <a:r>
              <a:rPr lang="en-US" dirty="0"/>
              <a:t>Groups SS</a:t>
            </a:r>
          </a:p>
          <a:p>
            <a:pPr marL="502920" lvl="1" indent="0">
              <a:buNone/>
            </a:pPr>
            <a:r>
              <a:rPr lang="en-US" dirty="0"/>
              <a:t>     (</a:t>
            </a:r>
            <a:r>
              <a:rPr lang="en-US" b="1" dirty="0" smtClean="0"/>
              <a:t>TOTAL</a:t>
            </a:r>
            <a:r>
              <a:rPr lang="en-US" dirty="0" smtClean="0"/>
              <a:t> </a:t>
            </a:r>
            <a:r>
              <a:rPr lang="en-US" dirty="0"/>
              <a:t>variance =  </a:t>
            </a:r>
            <a:r>
              <a:rPr lang="en-US" b="1" dirty="0"/>
              <a:t>WITHIN</a:t>
            </a:r>
            <a:r>
              <a:rPr lang="en-US" dirty="0"/>
              <a:t> variance + </a:t>
            </a:r>
            <a:r>
              <a:rPr lang="en-US" b="1" dirty="0" smtClean="0"/>
              <a:t>BETWEEN</a:t>
            </a:r>
            <a:r>
              <a:rPr lang="en-US" dirty="0" smtClean="0"/>
              <a:t> </a:t>
            </a:r>
            <a:r>
              <a:rPr lang="en-US" dirty="0"/>
              <a:t>variance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2" y="1675254"/>
            <a:ext cx="3771900" cy="275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35" y="1675254"/>
            <a:ext cx="3771900" cy="27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91" y="4659946"/>
            <a:ext cx="4508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 Intuitive Method for finding the best k </a:t>
            </a:r>
            <a:endParaRPr lang="en-US" sz="2800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40" y="3160486"/>
            <a:ext cx="4800600" cy="3502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40" y="1560286"/>
            <a:ext cx="767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</a:t>
            </a:r>
            <a:r>
              <a:rPr lang="en-US" sz="2800" b="1" smtClean="0"/>
              <a:t>Noticed </a:t>
            </a:r>
            <a:endParaRPr lang="en-US" sz="2800" b="1" dirty="0" smtClean="0"/>
          </a:p>
          <a:p>
            <a:pPr marL="845820" lvl="1" indent="-342900">
              <a:buFont typeface="+mj-lt"/>
              <a:buAutoNum type="arabicPeriod" startAt="3"/>
            </a:pPr>
            <a:r>
              <a:rPr lang="en-US" sz="2400" dirty="0"/>
              <a:t>Standardize the data or not</a:t>
            </a:r>
            <a:r>
              <a:rPr lang="en-US" sz="2400" dirty="0" smtClean="0"/>
              <a:t>? </a:t>
            </a:r>
            <a:endParaRPr lang="en-US" sz="2400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/>
          </a:p>
          <a:p>
            <a:pPr lvl="1"/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The source of pics </a:t>
            </a:r>
            <a:r>
              <a:rPr lang="en-US" smtClean="0"/>
              <a:t>: 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98" y="2023906"/>
            <a:ext cx="3911600" cy="293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98" y="2097769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ECB0CD-5EA2-4F55-A4CF-87497298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50D716-315F-4E7D-86E6-032ACD125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Dissimilarity </a:t>
            </a:r>
            <a:r>
              <a:rPr lang="en-US" sz="2800" b="1" dirty="0"/>
              <a:t>Matrix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86" y="2775531"/>
            <a:ext cx="5364457" cy="391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8" y="1365831"/>
            <a:ext cx="6159500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44" y="3042231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Algorithm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8" y="1334923"/>
            <a:ext cx="4635500" cy="119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68" y="2528723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Find the Best k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8" y="1300843"/>
            <a:ext cx="5930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Find the Best k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36" y="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2286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 smtClean="0"/>
              <a:t>T</a:t>
            </a:r>
            <a:r>
              <a:rPr lang="en-US" sz="2800" b="1" dirty="0" smtClean="0"/>
              <a:t>o Know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r>
              <a:rPr lang="en-US" sz="2400" dirty="0" smtClean="0"/>
              <a:t>No need to specify the number of clusters. One </a:t>
            </a:r>
            <a:r>
              <a:rPr lang="en-US" sz="2400" dirty="0" err="1" smtClean="0"/>
              <a:t>Dendrogram</a:t>
            </a:r>
            <a:r>
              <a:rPr lang="en-US" sz="2400" dirty="0" smtClean="0"/>
              <a:t> can show many clusters. 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r>
              <a:rPr lang="en-US" sz="2400" dirty="0" smtClean="0"/>
              <a:t>It assumes that all the clusters are nested with a hierarchical structure, but it may not be the case.</a:t>
            </a:r>
          </a:p>
          <a:p>
            <a:pPr marL="502920" lvl="1" indent="0">
              <a:buNone/>
            </a:pPr>
            <a:r>
              <a:rPr lang="en-US" dirty="0"/>
              <a:t>	</a:t>
            </a:r>
            <a:r>
              <a:rPr lang="en-US" u="sng" dirty="0" smtClean="0"/>
              <a:t>Ex:</a:t>
            </a:r>
            <a:r>
              <a:rPr lang="en-US" dirty="0" smtClean="0"/>
              <a:t>  </a:t>
            </a:r>
          </a:p>
          <a:p>
            <a:pPr marL="502920" lvl="1" indent="0">
              <a:buNone/>
            </a:pPr>
            <a:r>
              <a:rPr lang="en-US" dirty="0"/>
              <a:t>	</a:t>
            </a:r>
            <a:r>
              <a:rPr lang="en-US" sz="2000" dirty="0" smtClean="0"/>
              <a:t>x1 = { Male, Female },  x2 =  { Americans, Japanese, French }</a:t>
            </a:r>
          </a:p>
          <a:p>
            <a:pPr marL="502920" lvl="1" indent="0">
              <a:buNone/>
            </a:pPr>
            <a:r>
              <a:rPr lang="en-US" sz="2000" dirty="0" smtClean="0"/>
              <a:t>	Best 2 clusters : by Gender</a:t>
            </a:r>
          </a:p>
          <a:p>
            <a:pPr marL="50292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Best 3 clusters : by Nationality</a:t>
            </a:r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4918663"/>
            <a:ext cx="2137893" cy="1029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52" y="4918663"/>
            <a:ext cx="2148760" cy="1101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79" y="4216898"/>
            <a:ext cx="2340720" cy="20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Topics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314" y="1123837"/>
            <a:ext cx="8001000" cy="476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4314" y="754505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source of the graph : </a:t>
            </a:r>
            <a:r>
              <a:rPr lang="en-US" dirty="0" smtClean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Topics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94314" y="754505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source of the graph : </a:t>
            </a:r>
            <a:r>
              <a:rPr lang="en-US" dirty="0" smtClean="0">
                <a:hlinkClick r:id="rId2"/>
              </a:rPr>
              <a:t>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14" y="1123837"/>
            <a:ext cx="7718425" cy="4998085"/>
          </a:xfrm>
        </p:spPr>
      </p:pic>
    </p:spTree>
    <p:extLst>
      <p:ext uri="{BB962C8B-B14F-4D97-AF65-F5344CB8AC3E}">
        <p14:creationId xmlns:p14="http://schemas.microsoft.com/office/powerpoint/2010/main" val="11043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Data Segmentation)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What it is ?</a:t>
            </a:r>
          </a:p>
          <a:p>
            <a:pPr lvl="1"/>
            <a:r>
              <a:rPr lang="en-US" sz="2000" dirty="0"/>
              <a:t>It is an </a:t>
            </a:r>
            <a:r>
              <a:rPr lang="en-US" sz="2000" b="1" dirty="0"/>
              <a:t>unsupervised</a:t>
            </a:r>
            <a:r>
              <a:rPr lang="en-US" sz="2000" dirty="0"/>
              <a:t> machine learning technique (</a:t>
            </a:r>
            <a:r>
              <a:rPr lang="en-US" sz="2000" dirty="0" smtClean="0"/>
              <a:t>unlabeled </a:t>
            </a:r>
            <a:r>
              <a:rPr lang="en-US" sz="2000" dirty="0"/>
              <a:t>data). </a:t>
            </a:r>
          </a:p>
          <a:p>
            <a:pPr lvl="1"/>
            <a:r>
              <a:rPr lang="en-US" sz="2000" dirty="0"/>
              <a:t>Grouping data into different </a:t>
            </a:r>
            <a:r>
              <a:rPr lang="en-US" sz="2000" b="1" dirty="0"/>
              <a:t>clusters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Minimizing dissimilarity </a:t>
            </a:r>
            <a:r>
              <a:rPr lang="en-US" sz="2000" b="1" dirty="0"/>
              <a:t>within</a:t>
            </a:r>
            <a:r>
              <a:rPr lang="en-US" sz="2000" dirty="0"/>
              <a:t> clusters or Maximizing dissimilarity </a:t>
            </a:r>
            <a:r>
              <a:rPr lang="en-US" sz="2000" b="1" dirty="0"/>
              <a:t>between</a:t>
            </a:r>
            <a:r>
              <a:rPr lang="en-US" sz="2000" dirty="0"/>
              <a:t> clusters. </a:t>
            </a:r>
          </a:p>
          <a:p>
            <a:r>
              <a:rPr lang="en-US" sz="2800" b="1" dirty="0"/>
              <a:t>Applications </a:t>
            </a:r>
          </a:p>
          <a:p>
            <a:pPr lvl="1"/>
            <a:r>
              <a:rPr lang="en-US" sz="2000" dirty="0"/>
              <a:t>Market/ Customers/ Product Segmentation.</a:t>
            </a:r>
          </a:p>
          <a:p>
            <a:pPr lvl="1"/>
            <a:r>
              <a:rPr lang="en-US" sz="2000" dirty="0"/>
              <a:t>Recommendation Systems. </a:t>
            </a:r>
          </a:p>
          <a:p>
            <a:pPr marL="960120" lvl="2" indent="0">
              <a:buNone/>
            </a:pPr>
            <a:r>
              <a:rPr lang="en-US" sz="2000" u="sng" dirty="0"/>
              <a:t>Ex</a:t>
            </a:r>
            <a:r>
              <a:rPr lang="en-US" sz="2000" u="sng" dirty="0" smtClean="0"/>
              <a:t>:</a:t>
            </a:r>
            <a:r>
              <a:rPr lang="en-US" sz="2000" dirty="0" smtClean="0"/>
              <a:t>    “</a:t>
            </a:r>
            <a:r>
              <a:rPr lang="en-US" sz="2000" i="1" dirty="0" smtClean="0"/>
              <a:t>The </a:t>
            </a:r>
            <a:r>
              <a:rPr lang="en-US" sz="2000" i="1" dirty="0"/>
              <a:t>similar products you may also </a:t>
            </a:r>
            <a:r>
              <a:rPr lang="en-US" sz="2000" i="1" dirty="0" smtClean="0"/>
              <a:t>like” </a:t>
            </a:r>
            <a:endParaRPr lang="en-US" sz="2000" i="1" dirty="0"/>
          </a:p>
          <a:p>
            <a:pPr marL="960120" lvl="2" indent="0">
              <a:buNone/>
            </a:pPr>
            <a:r>
              <a:rPr lang="en-US" sz="2000" i="1" cap="all" dirty="0" smtClean="0"/>
              <a:t>          “RECOMMENDED </a:t>
            </a:r>
            <a:r>
              <a:rPr lang="en-US" sz="2000" i="1" cap="all" dirty="0"/>
              <a:t>FOR </a:t>
            </a:r>
            <a:r>
              <a:rPr lang="en-US" sz="2000" i="1" cap="all" dirty="0" smtClean="0"/>
              <a:t>YOU”</a:t>
            </a:r>
            <a:endParaRPr lang="en-US" sz="2000" i="1" dirty="0"/>
          </a:p>
          <a:p>
            <a:pPr lvl="1"/>
            <a:r>
              <a:rPr lang="en-US" sz="2000" dirty="0"/>
              <a:t>Grouping Search Result.</a:t>
            </a:r>
          </a:p>
          <a:p>
            <a:pPr marL="960120" lvl="2" indent="0">
              <a:buNone/>
            </a:pPr>
            <a:r>
              <a:rPr lang="en-US" sz="2000" u="sng" dirty="0" smtClean="0"/>
              <a:t>Ex:</a:t>
            </a:r>
            <a:r>
              <a:rPr lang="en-US" sz="2000" dirty="0" smtClean="0"/>
              <a:t>    </a:t>
            </a:r>
            <a:r>
              <a:rPr lang="en-US" sz="2000" dirty="0" smtClean="0">
                <a:hlinkClick r:id="rId2"/>
              </a:rPr>
              <a:t>Yippy</a:t>
            </a:r>
            <a:r>
              <a:rPr lang="en-US" sz="2000" dirty="0">
                <a:hlinkClick r:id="rId2"/>
              </a:rPr>
              <a:t> (formerly </a:t>
            </a:r>
            <a:r>
              <a:rPr lang="en-US" sz="2000" dirty="0" smtClean="0">
                <a:hlinkClick r:id="rId2"/>
              </a:rPr>
              <a:t>Clusty)</a:t>
            </a:r>
            <a:endParaRPr lang="en-US" sz="2000" dirty="0"/>
          </a:p>
          <a:p>
            <a:pPr marL="960120" lvl="2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</a:t>
            </a:r>
            <a:r>
              <a:rPr lang="en-US" sz="2000" dirty="0" smtClean="0">
                <a:hlinkClick r:id="rId3"/>
              </a:rPr>
              <a:t>Topical </a:t>
            </a:r>
            <a:r>
              <a:rPr lang="en-US" sz="2000" dirty="0">
                <a:hlinkClick r:id="rId3"/>
              </a:rPr>
              <a:t>Clustering of Search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847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ABDBDF-C7C2-4F3C-A3ED-21C3D59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FA705C-EC40-4B4E-90F6-C85BC9C3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b="1" dirty="0" smtClean="0"/>
              <a:t>General D</a:t>
            </a:r>
            <a:r>
              <a:rPr lang="en-US" sz="2800" b="1" dirty="0" smtClean="0"/>
              <a:t>efinition</a:t>
            </a:r>
            <a:endParaRPr lang="en-US" sz="2800" b="1" dirty="0"/>
          </a:p>
          <a:p>
            <a:pPr marL="502920" lvl="1" indent="0">
              <a:buNone/>
            </a:pPr>
            <a:r>
              <a:rPr lang="en-US" sz="2400" dirty="0" smtClean="0"/>
              <a:t>The data is taken by time and believe that time will be an influential factor to the data. </a:t>
            </a:r>
          </a:p>
          <a:p>
            <a:pPr marL="502920" lvl="1" indent="0">
              <a:buNone/>
            </a:pPr>
            <a:r>
              <a:rPr lang="en-US" sz="2000" u="sng" dirty="0" smtClean="0"/>
              <a:t>Ex :</a:t>
            </a: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hlinkClick r:id="rId2"/>
              </a:rPr>
              <a:t>Sales data</a:t>
            </a:r>
            <a:r>
              <a:rPr lang="en-US" sz="2000" dirty="0" smtClean="0"/>
              <a:t> , </a:t>
            </a:r>
          </a:p>
          <a:p>
            <a:pPr marL="502920" lvl="1" indent="0">
              <a:buNone/>
            </a:pPr>
            <a:r>
              <a:rPr lang="en-US" sz="2000" dirty="0" smtClean="0"/>
              <a:t>	    </a:t>
            </a:r>
            <a:r>
              <a:rPr lang="en-US" sz="2000" dirty="0" smtClean="0">
                <a:hlinkClick r:id="rId3"/>
              </a:rPr>
              <a:t>Difference in temperature under different treatments </a:t>
            </a:r>
            <a:endParaRPr lang="en-US" sz="2000" dirty="0" smtClean="0"/>
          </a:p>
          <a:p>
            <a:pPr marL="502920" lvl="1" indent="0">
              <a:buNone/>
            </a:pPr>
            <a:endParaRPr lang="en-US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3000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48" y="2870073"/>
            <a:ext cx="3429000" cy="311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62" y="2740157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2FB89-A3A7-47A6-8553-368F3C7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15445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2FB89-A3A7-47A6-8553-368F3C7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5495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2FB89-A3A7-47A6-8553-368F3C7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38" y="113823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11447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Euclidean Distance may not be what we want. </a:t>
            </a:r>
          </a:p>
          <a:p>
            <a:pPr marL="0" indent="0">
              <a:buNone/>
            </a:pPr>
            <a:r>
              <a:rPr lang="en-US" b="1" dirty="0" smtClean="0"/>
              <a:t>		(</a:t>
            </a:r>
            <a:r>
              <a:rPr lang="en-US" dirty="0" smtClean="0"/>
              <a:t>The </a:t>
            </a:r>
            <a:r>
              <a:rPr lang="en-US" dirty="0"/>
              <a:t>source of this pic :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8" y="2144268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</a:t>
            </a:r>
            <a:r>
              <a:rPr lang="en-US" sz="2800" b="1" dirty="0" smtClean="0"/>
              <a:t>hink </a:t>
            </a:r>
            <a:r>
              <a:rPr lang="en-US" sz="2800" b="1" dirty="0"/>
              <a:t>about Correlation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1337041"/>
            <a:ext cx="54864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428298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Think about </a:t>
            </a:r>
            <a:r>
              <a:rPr lang="en-US" sz="2800" b="1" dirty="0"/>
              <a:t>Dynamic Time Warping (DTW) </a:t>
            </a:r>
            <a:r>
              <a:rPr lang="en-US" sz="2800" b="1" dirty="0" smtClean="0"/>
              <a:t>Distance 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	</a:t>
            </a:r>
            <a:r>
              <a:rPr lang="en-US" b="1" dirty="0" smtClean="0"/>
              <a:t>(</a:t>
            </a:r>
            <a:r>
              <a:rPr lang="en-US" dirty="0"/>
              <a:t>The source of this pic :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587" r="3234" b="5762"/>
          <a:stretch/>
        </p:blipFill>
        <p:spPr>
          <a:xfrm>
            <a:off x="3641272" y="2547258"/>
            <a:ext cx="3755572" cy="2579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4547" r="2612" b="3145"/>
          <a:stretch/>
        </p:blipFill>
        <p:spPr>
          <a:xfrm>
            <a:off x="7837715" y="2547258"/>
            <a:ext cx="3788228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C59EE0-56C5-4CBE-A511-33D10011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69" y="11108"/>
            <a:ext cx="5143500" cy="342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69" y="11108"/>
            <a:ext cx="51435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1" y="3408748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ooks</a:t>
            </a:r>
          </a:p>
          <a:p>
            <a:pPr lvl="1"/>
            <a:r>
              <a:rPr lang="en-US" sz="2400" dirty="0">
                <a:hlinkClick r:id="rId2"/>
              </a:rPr>
              <a:t>An Introduction to Statistical </a:t>
            </a:r>
            <a:r>
              <a:rPr lang="en-US" sz="2400" dirty="0" smtClean="0">
                <a:hlinkClick r:id="rId2"/>
              </a:rPr>
              <a:t>Learning with Applications in R</a:t>
            </a:r>
            <a:endParaRPr lang="en-US" sz="2400" dirty="0"/>
          </a:p>
          <a:p>
            <a:pPr lvl="1"/>
            <a:r>
              <a:rPr lang="en-US" sz="2400" dirty="0" smtClean="0">
                <a:hlinkClick r:id="rId3"/>
              </a:rPr>
              <a:t>The Elements of Statistical Learning: Data Mining, Inference and Prediction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b="1" dirty="0" smtClean="0"/>
              <a:t>R Packages</a:t>
            </a:r>
          </a:p>
          <a:p>
            <a:pPr lvl="1"/>
            <a:r>
              <a:rPr lang="en-US" sz="2400" dirty="0" err="1">
                <a:hlinkClick r:id="rId4"/>
              </a:rPr>
              <a:t>MixSim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Generate clustering data</a:t>
            </a:r>
          </a:p>
          <a:p>
            <a:pPr lvl="1"/>
            <a:r>
              <a:rPr lang="en-US" sz="2400" dirty="0" err="1">
                <a:hlinkClick r:id="rId5"/>
              </a:rPr>
              <a:t>corrplot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Plot the dissimilarity matrix</a:t>
            </a:r>
          </a:p>
          <a:p>
            <a:pPr lvl="1"/>
            <a:r>
              <a:rPr lang="en-US" sz="2400" dirty="0" err="1">
                <a:hlinkClick r:id="rId6"/>
              </a:rPr>
              <a:t>tidyverse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Data Manipulation</a:t>
            </a:r>
          </a:p>
          <a:p>
            <a:pPr lvl="1"/>
            <a:r>
              <a:rPr lang="en-US" sz="2400" dirty="0">
                <a:hlinkClick r:id="rId7"/>
              </a:rPr>
              <a:t>ggplot2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Data Visualization</a:t>
            </a:r>
          </a:p>
          <a:p>
            <a:pPr lvl="1"/>
            <a:r>
              <a:rPr lang="en-US" sz="2400" dirty="0" err="1">
                <a:hlinkClick r:id="rId8"/>
              </a:rPr>
              <a:t>amap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K-means with Correlation </a:t>
            </a:r>
            <a:r>
              <a:rPr lang="en-US" sz="2400" dirty="0" smtClean="0"/>
              <a:t>Distance</a:t>
            </a:r>
            <a:endParaRPr lang="en-US" sz="2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54" y="2593848"/>
            <a:ext cx="1158240" cy="1640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341" y="2614168"/>
            <a:ext cx="1016000" cy="16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3992B-3FB1-42B0-9BB4-6656C1A7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and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69B506-FFC8-4EA8-9085-7B5D1BAA2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My </a:t>
            </a:r>
            <a:r>
              <a:rPr lang="en-US" sz="2800" b="1" dirty="0"/>
              <a:t>personal website and </a:t>
            </a:r>
            <a:r>
              <a:rPr lang="en-US" sz="2800" b="1" dirty="0" err="1" smtClean="0"/>
              <a:t>Github</a:t>
            </a:r>
            <a:endParaRPr lang="en-US" sz="2800" b="1" dirty="0"/>
          </a:p>
          <a:p>
            <a:pPr lvl="1"/>
            <a:r>
              <a:rPr lang="en-US" sz="2400" b="1" dirty="0">
                <a:hlinkClick r:id="rId2"/>
              </a:rPr>
              <a:t>http://yintingchou.com/</a:t>
            </a:r>
            <a:endParaRPr lang="en-US" sz="2400" b="1" dirty="0"/>
          </a:p>
          <a:p>
            <a:pPr lvl="1"/>
            <a:r>
              <a:rPr lang="en-US" sz="2400" b="1" dirty="0">
                <a:hlinkClick r:id="rId3"/>
              </a:rPr>
              <a:t>https://github.com/choux130/EU_TSClustering_101117</a:t>
            </a:r>
            <a:endParaRPr lang="en-US" sz="2400" b="1" dirty="0"/>
          </a:p>
          <a:p>
            <a:pPr lvl="1"/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910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Yippy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35" y="1123837"/>
            <a:ext cx="9593580" cy="4792980"/>
          </a:xfrm>
        </p:spPr>
      </p:pic>
    </p:spTree>
    <p:extLst>
      <p:ext uri="{BB962C8B-B14F-4D97-AF65-F5344CB8AC3E}">
        <p14:creationId xmlns:p14="http://schemas.microsoft.com/office/powerpoint/2010/main" val="12114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Rstudio</a:t>
            </a:r>
            <a:r>
              <a:rPr lang="en-US" sz="2800" b="1" dirty="0" smtClean="0"/>
              <a:t>!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36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6323A-B680-429A-9CDD-5E384196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7943" y="4049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52" y="1800599"/>
            <a:ext cx="7315200" cy="2248887"/>
          </a:xfrm>
        </p:spPr>
      </p:pic>
    </p:spTree>
    <p:extLst>
      <p:ext uri="{BB962C8B-B14F-4D97-AF65-F5344CB8AC3E}">
        <p14:creationId xmlns:p14="http://schemas.microsoft.com/office/powerpoint/2010/main" val="16031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6323A-B680-429A-9CDD-5E384196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7943" y="4049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16" y="498348"/>
            <a:ext cx="41148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16" y="3464616"/>
            <a:ext cx="41148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44" y="314564"/>
            <a:ext cx="2875280" cy="61163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3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K-means </a:t>
            </a:r>
            <a:r>
              <a:rPr lang="en-US" sz="2800" b="1" dirty="0" smtClean="0"/>
              <a:t>Clustering</a:t>
            </a:r>
            <a:endParaRPr lang="en-US" sz="2800" b="1" dirty="0"/>
          </a:p>
          <a:p>
            <a:pPr marL="845820" lvl="1" indent="-342900">
              <a:buAutoNum type="arabicPeriod"/>
            </a:pPr>
            <a:r>
              <a:rPr lang="en-US" sz="2400" dirty="0"/>
              <a:t>Specify the number of clusters (K). </a:t>
            </a:r>
            <a:endParaRPr lang="en-US" sz="2400" dirty="0" smtClean="0"/>
          </a:p>
          <a:p>
            <a:pPr marL="845820" lvl="1" indent="-342900">
              <a:buAutoNum type="arabicPeriod"/>
            </a:pPr>
            <a:endParaRPr lang="en-US" sz="2400" dirty="0"/>
          </a:p>
          <a:p>
            <a:pPr marL="845820" lvl="1" indent="-342900">
              <a:buAutoNum type="arabicPeriod"/>
            </a:pPr>
            <a:r>
              <a:rPr lang="en-US" sz="2400" dirty="0"/>
              <a:t>Define what is </a:t>
            </a:r>
            <a:r>
              <a:rPr lang="en-US" sz="2400" b="1" dirty="0"/>
              <a:t>similar</a:t>
            </a:r>
            <a:r>
              <a:rPr lang="en-US" sz="2400" dirty="0"/>
              <a:t> or </a:t>
            </a:r>
            <a:r>
              <a:rPr lang="en-US" sz="2400" b="1" dirty="0"/>
              <a:t>dissimilar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  Distance</a:t>
            </a:r>
            <a:r>
              <a:rPr lang="en-US" sz="2000" b="1" dirty="0">
                <a:sym typeface="Wingdings" panose="05000000000000000000" pitchFamily="2" charset="2"/>
              </a:rPr>
              <a:t>!</a:t>
            </a:r>
            <a:r>
              <a:rPr lang="en-US" sz="2000" dirty="0"/>
              <a:t> </a:t>
            </a:r>
            <a:r>
              <a:rPr lang="en-US" dirty="0"/>
              <a:t>	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à"/>
            </a:pPr>
            <a:endParaRPr lang="en-US" dirty="0"/>
          </a:p>
          <a:p>
            <a:pPr marL="845820" lvl="1" indent="-342900">
              <a:buFont typeface="Wingdings 2" pitchFamily="18" charset="2"/>
              <a:buAutoNum type="arabicPeriod"/>
            </a:pPr>
            <a:r>
              <a:rPr lang="en-US" sz="2400" dirty="0"/>
              <a:t>Algorithm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Random assign all the points to a unique cluster (k), where k = 1,2,3,…K.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Calculate the mean center point for each cluster (</a:t>
            </a:r>
            <a:r>
              <a:rPr lang="en-US" sz="2000" dirty="0" smtClean="0"/>
              <a:t>m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m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dirty="0"/>
              <a:t>…,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). </a:t>
            </a:r>
            <a:endParaRPr lang="en-US" sz="2000" dirty="0"/>
          </a:p>
          <a:p>
            <a:pPr marL="1303020" lvl="2" indent="-342900">
              <a:buAutoNum type="arabicPeriod"/>
            </a:pPr>
            <a:r>
              <a:rPr lang="en-US" sz="2000" dirty="0" smtClean="0"/>
              <a:t>Reassign </a:t>
            </a:r>
            <a:r>
              <a:rPr lang="en-US" sz="2000" dirty="0"/>
              <a:t>the point to the cluster that it has closest distance to those mean center points. 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Repeat 2. ~ </a:t>
            </a:r>
            <a:r>
              <a:rPr lang="en-US" sz="2000" dirty="0" smtClean="0"/>
              <a:t>3., </a:t>
            </a:r>
            <a:r>
              <a:rPr lang="en-US" sz="2000" dirty="0"/>
              <a:t>until the assignment stop changing.  </a:t>
            </a:r>
          </a:p>
        </p:txBody>
      </p:sp>
    </p:spTree>
    <p:extLst>
      <p:ext uri="{BB962C8B-B14F-4D97-AF65-F5344CB8AC3E}">
        <p14:creationId xmlns:p14="http://schemas.microsoft.com/office/powerpoint/2010/main" val="7651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br>
              <a:rPr lang="en-US" dirty="0"/>
            </a:br>
            <a:r>
              <a:rPr lang="en-US" dirty="0"/>
              <a:t>Animation!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68" y="376428"/>
            <a:ext cx="7620000" cy="6096000"/>
          </a:xfrm>
        </p:spPr>
      </p:pic>
    </p:spTree>
    <p:extLst>
      <p:ext uri="{BB962C8B-B14F-4D97-AF65-F5344CB8AC3E}">
        <p14:creationId xmlns:p14="http://schemas.microsoft.com/office/powerpoint/2010/main" val="2420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98E4A9-574B-4308-8DF4-7EFA86D3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for (Dis)similarity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3C3E1E2-8740-432C-9DE2-1BC723D8E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sz="2800" dirty="0" smtClean="0"/>
                  <a:t>Suppose we have a measured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 smtClean="0"/>
                  <a:t>, where </a:t>
                </a:r>
              </a:p>
              <a:p>
                <a:pPr marL="502920" lvl="1" indent="0">
                  <a:buNone/>
                </a:pPr>
                <a:r>
                  <a:rPr lang="en-US" sz="2400" b="0" dirty="0" smtClean="0"/>
                  <a:t>Points: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        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1, 2, 3, 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</m:t>
                    </m:r>
                  </m:oMath>
                </a14:m>
                <a:endParaRPr lang="en-US" sz="2400" dirty="0" smtClean="0"/>
              </a:p>
              <a:p>
                <a:pPr marL="502920" lvl="1" indent="0">
                  <a:buNone/>
                </a:pPr>
                <a:r>
                  <a:rPr lang="en-US" sz="2400" b="0" dirty="0" smtClean="0"/>
                  <a:t>Attributes: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>
                        <a:latin typeface="Cambria Math" charset="0"/>
                      </a:rPr>
                      <m:t>1, 2, 3, 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endParaRPr lang="en-US" sz="2400" b="0" dirty="0" smtClean="0"/>
              </a:p>
              <a:p>
                <a:pPr marL="502920" lvl="1" indent="0">
                  <a:buNone/>
                </a:pPr>
                <a:endParaRPr lang="en-US" dirty="0"/>
              </a:p>
              <a:p>
                <a:r>
                  <a:rPr lang="en-US" sz="2800" dirty="0" smtClean="0"/>
                  <a:t>D</a:t>
                </a:r>
                <a:r>
                  <a:rPr lang="en-US" sz="2800" dirty="0" smtClean="0"/>
                  <a:t>issimilarity between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 smtClean="0"/>
                  <a:t> and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sz="2800" dirty="0" smtClean="0"/>
                  <a:t>Euclidean Distance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3C3E1E2-8740-432C-9DE2-1BC723D8E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786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4581526"/>
            <a:ext cx="3090332" cy="537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28" y="3021644"/>
            <a:ext cx="2829075" cy="805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7" y="5119473"/>
            <a:ext cx="4337058" cy="86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23" y="4487215"/>
            <a:ext cx="3802380" cy="21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Noticed </a:t>
            </a:r>
            <a:endParaRPr lang="en-US" b="1" dirty="0" smtClean="0"/>
          </a:p>
          <a:p>
            <a:pPr marL="845820" lvl="1" indent="-342900">
              <a:buFont typeface="+mj-lt"/>
              <a:buAutoNum type="arabicPeriod"/>
            </a:pPr>
            <a:r>
              <a:rPr lang="en-US" sz="2400" dirty="0" smtClean="0"/>
              <a:t>You </a:t>
            </a:r>
            <a:r>
              <a:rPr lang="en-US" sz="2400" dirty="0"/>
              <a:t>won’t always get the same results. So, do it </a:t>
            </a:r>
            <a:r>
              <a:rPr lang="en-US" sz="2400" dirty="0" smtClean="0"/>
              <a:t>more</a:t>
            </a:r>
            <a:r>
              <a:rPr lang="en-US" sz="2400" dirty="0" smtClean="0"/>
              <a:t> </a:t>
            </a:r>
            <a:r>
              <a:rPr lang="en-US" sz="2400" dirty="0"/>
              <a:t>times! </a:t>
            </a:r>
            <a:r>
              <a:rPr lang="en-US" sz="2400" dirty="0" smtClean="0"/>
              <a:t> 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93" y="3855720"/>
            <a:ext cx="3771900" cy="2752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93" y="3855720"/>
            <a:ext cx="3771900" cy="2752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68" y="2065020"/>
            <a:ext cx="5181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2834</TotalTime>
  <Words>452</Words>
  <Application>Microsoft Macintosh PowerPoint</Application>
  <PresentationFormat>Widescreen</PresentationFormat>
  <Paragraphs>227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Cambria Math</vt:lpstr>
      <vt:lpstr>Corbel</vt:lpstr>
      <vt:lpstr>Mangal</vt:lpstr>
      <vt:lpstr>Wingdings</vt:lpstr>
      <vt:lpstr>Wingdings 2</vt:lpstr>
      <vt:lpstr>Frame</vt:lpstr>
      <vt:lpstr>Time Series Clustering with R</vt:lpstr>
      <vt:lpstr>Clustering Analysis  (Data Segmentation)</vt:lpstr>
      <vt:lpstr>Yippy</vt:lpstr>
      <vt:lpstr>Example Data</vt:lpstr>
      <vt:lpstr>Example Data</vt:lpstr>
      <vt:lpstr>Well-Known Methods</vt:lpstr>
      <vt:lpstr>K-means Animation! </vt:lpstr>
      <vt:lpstr>Definition for (Dis)similarity</vt:lpstr>
      <vt:lpstr> K-means Clustering </vt:lpstr>
      <vt:lpstr> K-means Clustering </vt:lpstr>
      <vt:lpstr> K-means Clustering </vt:lpstr>
      <vt:lpstr> K-means Clustering </vt:lpstr>
      <vt:lpstr>Hierarchical  Clustering</vt:lpstr>
      <vt:lpstr>Hierarchical  Clustering</vt:lpstr>
      <vt:lpstr>Hierarchical  Clustering</vt:lpstr>
      <vt:lpstr>Hierarchical  Clustering</vt:lpstr>
      <vt:lpstr>Hierarchical  Clustering</vt:lpstr>
      <vt:lpstr>Further Topics</vt:lpstr>
      <vt:lpstr>Further Topics</vt:lpstr>
      <vt:lpstr>Time Series Data</vt:lpstr>
      <vt:lpstr>Example Data</vt:lpstr>
      <vt:lpstr>Example Data</vt:lpstr>
      <vt:lpstr>Example Data</vt:lpstr>
      <vt:lpstr>Distance between Time Series </vt:lpstr>
      <vt:lpstr>Distance between Time Series </vt:lpstr>
      <vt:lpstr>Distance between Time Series </vt:lpstr>
      <vt:lpstr>Results</vt:lpstr>
      <vt:lpstr>References and Resources</vt:lpstr>
      <vt:lpstr>Q and A</vt:lpstr>
      <vt:lpstr>Demo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with R</dc:title>
  <dc:creator>Yin-Ting Chou</dc:creator>
  <cp:lastModifiedBy>Yin-Ting Chou</cp:lastModifiedBy>
  <cp:revision>78</cp:revision>
  <cp:lastPrinted>2017-10-11T15:13:07Z</cp:lastPrinted>
  <dcterms:created xsi:type="dcterms:W3CDTF">2017-10-09T01:47:08Z</dcterms:created>
  <dcterms:modified xsi:type="dcterms:W3CDTF">2017-10-11T17:02:25Z</dcterms:modified>
</cp:coreProperties>
</file>